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Lst>
  <p:sldSz cx="15125700" cy="10693400"/>
  <p:notesSz cx="10021888" cy="68897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rningham Parish Council" initials="FP" lastIdx="1" clrIdx="0">
    <p:extLst>
      <p:ext uri="{19B8F6BF-5375-455C-9EA6-DF929625EA0E}">
        <p15:presenceInfo xmlns:p15="http://schemas.microsoft.com/office/powerpoint/2012/main" userId="f2c2400e2454337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06" autoAdjust="0"/>
  </p:normalViewPr>
  <p:slideViewPr>
    <p:cSldViewPr>
      <p:cViewPr varScale="1">
        <p:scale>
          <a:sx n="43" d="100"/>
          <a:sy n="43" d="100"/>
        </p:scale>
        <p:origin x="136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4427" y="3314954"/>
            <a:ext cx="1285684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268855" y="5988304"/>
            <a:ext cx="1058799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756285" y="2459482"/>
            <a:ext cx="657967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789735" y="2459482"/>
            <a:ext cx="657967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56285" y="427736"/>
            <a:ext cx="1361313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756285" y="2459482"/>
            <a:ext cx="1361313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142738" y="9944862"/>
            <a:ext cx="4840224"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56285" y="9944862"/>
            <a:ext cx="3478911"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a:xfrm>
            <a:off x="10890504" y="9944862"/>
            <a:ext cx="3478911"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lerk@farninghamparishcouncil.org" TargetMode="External"/><Relationship Id="rId7"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hyperlink" Target="http://www.facebook.com/farninghampc" TargetMode="External"/><Relationship Id="rId4" Type="http://schemas.openxmlformats.org/officeDocument/2006/relationships/hyperlink" Target="http://www.farninghamparishcouncil.org/"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312B6DA-94AC-15CB-DB96-D9D14AEA7F1A}"/>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11E46478-7321-787F-576E-9DCB0A883371}"/>
              </a:ext>
            </a:extLst>
          </p:cNvPr>
          <p:cNvSpPr txBox="1"/>
          <p:nvPr/>
        </p:nvSpPr>
        <p:spPr>
          <a:xfrm>
            <a:off x="525382" y="9310257"/>
            <a:ext cx="3619178" cy="952633"/>
          </a:xfrm>
          <a:prstGeom prst="rect">
            <a:avLst/>
          </a:prstGeom>
        </p:spPr>
        <p:txBody>
          <a:bodyPr vert="horz" wrap="square" lIns="0" tIns="13335" rIns="0" bIns="0" rtlCol="0">
            <a:spAutoFit/>
          </a:bodyPr>
          <a:lstStyle/>
          <a:p>
            <a:pPr marL="12700" marR="1207770">
              <a:lnSpc>
                <a:spcPct val="107900"/>
              </a:lnSpc>
              <a:spcBef>
                <a:spcPts val="105"/>
              </a:spcBef>
            </a:pPr>
            <a:r>
              <a:rPr lang="en-GB" sz="1400" dirty="0">
                <a:latin typeface="Arial"/>
                <a:cs typeface="Arial"/>
              </a:rPr>
              <a:t>Farningham</a:t>
            </a:r>
            <a:r>
              <a:rPr lang="en-GB" sz="1400" spc="-35" dirty="0">
                <a:latin typeface="Arial"/>
                <a:cs typeface="Arial"/>
              </a:rPr>
              <a:t> </a:t>
            </a:r>
            <a:r>
              <a:rPr lang="en-GB" sz="1400" dirty="0">
                <a:latin typeface="Arial"/>
                <a:cs typeface="Arial"/>
              </a:rPr>
              <a:t>Parish</a:t>
            </a:r>
            <a:r>
              <a:rPr lang="en-GB" sz="1400" spc="-30" dirty="0">
                <a:latin typeface="Arial"/>
                <a:cs typeface="Arial"/>
              </a:rPr>
              <a:t> </a:t>
            </a:r>
            <a:r>
              <a:rPr lang="en-GB" sz="1400" spc="-10" dirty="0">
                <a:latin typeface="Arial"/>
                <a:cs typeface="Arial"/>
              </a:rPr>
              <a:t>Council, </a:t>
            </a:r>
            <a:r>
              <a:rPr lang="en-GB" sz="1400" dirty="0">
                <a:latin typeface="Arial"/>
                <a:cs typeface="Arial"/>
              </a:rPr>
              <a:t>Farningham</a:t>
            </a:r>
            <a:r>
              <a:rPr lang="en-GB" sz="1400" spc="-35" dirty="0">
                <a:latin typeface="Arial"/>
                <a:cs typeface="Arial"/>
              </a:rPr>
              <a:t> </a:t>
            </a:r>
            <a:r>
              <a:rPr lang="en-GB" sz="1400" dirty="0">
                <a:latin typeface="Arial"/>
                <a:cs typeface="Arial"/>
              </a:rPr>
              <a:t>Village</a:t>
            </a:r>
            <a:r>
              <a:rPr lang="en-GB" sz="1400" spc="-30" dirty="0">
                <a:latin typeface="Arial"/>
                <a:cs typeface="Arial"/>
              </a:rPr>
              <a:t> </a:t>
            </a:r>
            <a:r>
              <a:rPr lang="en-GB" sz="1400" spc="-10" dirty="0">
                <a:latin typeface="Arial"/>
                <a:cs typeface="Arial"/>
              </a:rPr>
              <a:t>Hall, </a:t>
            </a:r>
          </a:p>
          <a:p>
            <a:pPr marL="12700" marR="1207770">
              <a:lnSpc>
                <a:spcPct val="107900"/>
              </a:lnSpc>
              <a:spcBef>
                <a:spcPts val="105"/>
              </a:spcBef>
            </a:pPr>
            <a:r>
              <a:rPr lang="en-GB" sz="1400" dirty="0">
                <a:latin typeface="Arial"/>
                <a:cs typeface="Arial"/>
              </a:rPr>
              <a:t>High</a:t>
            </a:r>
            <a:r>
              <a:rPr lang="en-GB" sz="1400" spc="-30" dirty="0">
                <a:latin typeface="Arial"/>
                <a:cs typeface="Arial"/>
              </a:rPr>
              <a:t> </a:t>
            </a:r>
            <a:r>
              <a:rPr lang="en-GB" sz="1400" spc="-10" dirty="0">
                <a:latin typeface="Arial"/>
                <a:cs typeface="Arial"/>
              </a:rPr>
              <a:t>Street,</a:t>
            </a:r>
            <a:endParaRPr lang="en-GB" sz="1400" dirty="0">
              <a:latin typeface="Arial"/>
              <a:cs typeface="Arial"/>
            </a:endParaRPr>
          </a:p>
          <a:p>
            <a:pPr marL="12700">
              <a:lnSpc>
                <a:spcPct val="100000"/>
              </a:lnSpc>
              <a:spcBef>
                <a:spcPts val="120"/>
              </a:spcBef>
            </a:pPr>
            <a:r>
              <a:rPr lang="en-GB" sz="1400" dirty="0">
                <a:latin typeface="Arial"/>
                <a:cs typeface="Arial"/>
              </a:rPr>
              <a:t>Farningham,</a:t>
            </a:r>
            <a:r>
              <a:rPr lang="en-GB" sz="1400" spc="-30" dirty="0">
                <a:latin typeface="Arial"/>
                <a:cs typeface="Arial"/>
              </a:rPr>
              <a:t> </a:t>
            </a:r>
            <a:r>
              <a:rPr lang="en-GB" sz="1400" dirty="0">
                <a:latin typeface="Arial"/>
                <a:cs typeface="Arial"/>
              </a:rPr>
              <a:t>Kent</a:t>
            </a:r>
            <a:r>
              <a:rPr lang="en-GB" sz="1400" spc="-30" dirty="0">
                <a:latin typeface="Arial"/>
                <a:cs typeface="Arial"/>
              </a:rPr>
              <a:t> </a:t>
            </a:r>
            <a:r>
              <a:rPr lang="en-GB" sz="1400" dirty="0">
                <a:latin typeface="Arial"/>
                <a:cs typeface="Arial"/>
              </a:rPr>
              <a:t>DA4</a:t>
            </a:r>
            <a:r>
              <a:rPr lang="en-GB" sz="1400" spc="-35" dirty="0">
                <a:latin typeface="Arial"/>
                <a:cs typeface="Arial"/>
              </a:rPr>
              <a:t> </a:t>
            </a:r>
            <a:r>
              <a:rPr lang="en-GB" sz="1400" spc="-25" dirty="0">
                <a:latin typeface="Arial"/>
                <a:cs typeface="Arial"/>
              </a:rPr>
              <a:t>0DH</a:t>
            </a:r>
            <a:endParaRPr lang="en-GB" sz="1400" dirty="0">
              <a:latin typeface="Arial"/>
              <a:cs typeface="Arial"/>
            </a:endParaRPr>
          </a:p>
        </p:txBody>
      </p:sp>
      <p:pic>
        <p:nvPicPr>
          <p:cNvPr id="16" name="object 16">
            <a:extLst>
              <a:ext uri="{FF2B5EF4-FFF2-40B4-BE49-F238E27FC236}">
                <a16:creationId xmlns:a16="http://schemas.microsoft.com/office/drawing/2014/main" id="{4509C88D-AA9A-CEAD-24E5-39149BD46260}"/>
              </a:ext>
            </a:extLst>
          </p:cNvPr>
          <p:cNvPicPr/>
          <p:nvPr/>
        </p:nvPicPr>
        <p:blipFill>
          <a:blip r:embed="rId2" cstate="print"/>
          <a:stretch>
            <a:fillRect/>
          </a:stretch>
        </p:blipFill>
        <p:spPr>
          <a:xfrm>
            <a:off x="12140389" y="98169"/>
            <a:ext cx="2256519" cy="914994"/>
          </a:xfrm>
          <a:prstGeom prst="rect">
            <a:avLst/>
          </a:prstGeom>
        </p:spPr>
      </p:pic>
      <p:sp>
        <p:nvSpPr>
          <p:cNvPr id="4" name="TextBox 3">
            <a:extLst>
              <a:ext uri="{FF2B5EF4-FFF2-40B4-BE49-F238E27FC236}">
                <a16:creationId xmlns:a16="http://schemas.microsoft.com/office/drawing/2014/main" id="{58BE406B-8D1C-4711-A0A8-901534117499}"/>
              </a:ext>
            </a:extLst>
          </p:cNvPr>
          <p:cNvSpPr txBox="1"/>
          <p:nvPr/>
        </p:nvSpPr>
        <p:spPr>
          <a:xfrm>
            <a:off x="8058150" y="1221414"/>
            <a:ext cx="6705600" cy="1415772"/>
          </a:xfrm>
          <a:prstGeom prst="rect">
            <a:avLst/>
          </a:prstGeom>
          <a:noFill/>
          <a:ln>
            <a:noFill/>
          </a:ln>
        </p:spPr>
        <p:txBody>
          <a:bodyPr wrap="square" rtlCol="0">
            <a:spAutoFit/>
          </a:bodyPr>
          <a:lstStyle/>
          <a:p>
            <a:pPr algn="ctr"/>
            <a:r>
              <a:rPr lang="en-GB" sz="3600" b="1" i="0" dirty="0">
                <a:solidFill>
                  <a:srgbClr val="000000"/>
                </a:solidFill>
                <a:effectLst/>
                <a:latin typeface="+mn-lt"/>
              </a:rPr>
              <a:t>Building a Stronger Community, Shaping Our Future Together</a:t>
            </a:r>
            <a:endParaRPr lang="en-GB" sz="3600" dirty="0">
              <a:latin typeface="+mn-lt"/>
            </a:endParaRPr>
          </a:p>
          <a:p>
            <a:pPr>
              <a:spcAft>
                <a:spcPts val="800"/>
              </a:spcAft>
            </a:pPr>
            <a:endParaRPr lang="en-GB" sz="1400" kern="100" dirty="0">
              <a:effectLst/>
              <a:latin typeface="Arial" panose="020B0604020202020204" pitchFamily="34" charset="0"/>
              <a:ea typeface="Aptos" panose="020F0502020204030204" pitchFamily="34" charset="0"/>
              <a:cs typeface="Arial" panose="020B0604020202020204" pitchFamily="34" charset="0"/>
            </a:endParaRPr>
          </a:p>
        </p:txBody>
      </p:sp>
      <p:sp>
        <p:nvSpPr>
          <p:cNvPr id="14" name="object 6">
            <a:extLst>
              <a:ext uri="{FF2B5EF4-FFF2-40B4-BE49-F238E27FC236}">
                <a16:creationId xmlns:a16="http://schemas.microsoft.com/office/drawing/2014/main" id="{292EB019-E4FE-EFF3-34F7-0BFAA0AC5DB2}"/>
              </a:ext>
            </a:extLst>
          </p:cNvPr>
          <p:cNvSpPr txBox="1"/>
          <p:nvPr/>
        </p:nvSpPr>
        <p:spPr>
          <a:xfrm>
            <a:off x="3789324" y="9333950"/>
            <a:ext cx="3619178" cy="905248"/>
          </a:xfrm>
          <a:prstGeom prst="rect">
            <a:avLst/>
          </a:prstGeom>
        </p:spPr>
        <p:txBody>
          <a:bodyPr vert="horz" wrap="square" lIns="0" tIns="13335" rIns="0" bIns="0" rtlCol="0">
            <a:spAutoFit/>
          </a:bodyPr>
          <a:lstStyle/>
          <a:p>
            <a:pPr marL="12700">
              <a:lnSpc>
                <a:spcPct val="100000"/>
              </a:lnSpc>
            </a:pPr>
            <a:r>
              <a:rPr sz="1400" dirty="0">
                <a:latin typeface="Arial"/>
                <a:cs typeface="Arial"/>
              </a:rPr>
              <a:t>Tel:</a:t>
            </a:r>
            <a:r>
              <a:rPr sz="1400" spc="-20" dirty="0">
                <a:latin typeface="Arial"/>
                <a:cs typeface="Arial"/>
              </a:rPr>
              <a:t> </a:t>
            </a:r>
            <a:r>
              <a:rPr sz="1400" dirty="0">
                <a:latin typeface="Arial"/>
                <a:cs typeface="Arial"/>
              </a:rPr>
              <a:t>07799</a:t>
            </a:r>
            <a:r>
              <a:rPr sz="1400" spc="-15" dirty="0">
                <a:latin typeface="Arial"/>
                <a:cs typeface="Arial"/>
              </a:rPr>
              <a:t> </a:t>
            </a:r>
            <a:r>
              <a:rPr sz="1400" spc="-10" dirty="0">
                <a:latin typeface="Arial"/>
                <a:cs typeface="Arial"/>
              </a:rPr>
              <a:t>256668</a:t>
            </a:r>
            <a:endParaRPr sz="1400" dirty="0">
              <a:latin typeface="Arial"/>
              <a:cs typeface="Arial"/>
            </a:endParaRPr>
          </a:p>
          <a:p>
            <a:pPr marL="12700">
              <a:lnSpc>
                <a:spcPct val="100000"/>
              </a:lnSpc>
              <a:spcBef>
                <a:spcPts val="110"/>
              </a:spcBef>
            </a:pPr>
            <a:r>
              <a:rPr sz="1400" dirty="0">
                <a:latin typeface="Arial"/>
                <a:cs typeface="Arial"/>
              </a:rPr>
              <a:t>Email:</a:t>
            </a:r>
            <a:r>
              <a:rPr sz="1400" spc="-20" dirty="0">
                <a:latin typeface="Arial"/>
                <a:cs typeface="Arial"/>
              </a:rPr>
              <a:t> </a:t>
            </a:r>
            <a:r>
              <a:rPr sz="1400" spc="-10" dirty="0">
                <a:latin typeface="Arial"/>
                <a:cs typeface="Arial"/>
                <a:hlinkClick r:id="rId3"/>
              </a:rPr>
              <a:t>clerk@farninghamparishcouncil.org</a:t>
            </a:r>
            <a:endParaRPr lang="en-GB" sz="1400" spc="-10" dirty="0">
              <a:latin typeface="Arial"/>
              <a:cs typeface="Arial"/>
            </a:endParaRPr>
          </a:p>
          <a:p>
            <a:pPr marL="12700" marR="5080">
              <a:lnSpc>
                <a:spcPct val="107500"/>
              </a:lnSpc>
              <a:spcBef>
                <a:spcPts val="10"/>
              </a:spcBef>
            </a:pPr>
            <a:r>
              <a:rPr lang="en-GB" sz="1400" dirty="0">
                <a:latin typeface="Arial"/>
                <a:cs typeface="Arial"/>
              </a:rPr>
              <a:t>Web:</a:t>
            </a:r>
            <a:r>
              <a:rPr lang="en-GB" sz="1400" spc="315" dirty="0">
                <a:latin typeface="Arial"/>
                <a:cs typeface="Arial"/>
              </a:rPr>
              <a:t> </a:t>
            </a:r>
            <a:r>
              <a:rPr lang="en-GB" sz="1400" spc="-10" dirty="0">
                <a:latin typeface="Arial"/>
                <a:cs typeface="Arial"/>
                <a:hlinkClick r:id="rId4"/>
              </a:rPr>
              <a:t>www.farninghamparishcouncil.org</a:t>
            </a:r>
            <a:r>
              <a:rPr lang="en-GB" sz="1400" spc="-10" dirty="0">
                <a:latin typeface="Arial"/>
                <a:cs typeface="Arial"/>
              </a:rPr>
              <a:t> </a:t>
            </a:r>
            <a:r>
              <a:rPr lang="en-GB" sz="1400" dirty="0">
                <a:latin typeface="Arial"/>
                <a:cs typeface="Arial"/>
              </a:rPr>
              <a:t>Facebook:</a:t>
            </a:r>
            <a:r>
              <a:rPr lang="en-GB" sz="1400" spc="305" dirty="0">
                <a:latin typeface="Arial"/>
                <a:cs typeface="Arial"/>
              </a:rPr>
              <a:t> </a:t>
            </a:r>
            <a:r>
              <a:rPr lang="en-GB" sz="1400" spc="-10" dirty="0">
                <a:latin typeface="Arial"/>
                <a:cs typeface="Arial"/>
                <a:hlinkClick r:id="rId5"/>
              </a:rPr>
              <a:t>www.facebook.com/farninghampc</a:t>
            </a:r>
            <a:endParaRPr lang="en-GB" sz="1400" dirty="0">
              <a:latin typeface="Arial"/>
              <a:cs typeface="Arial"/>
            </a:endParaRPr>
          </a:p>
        </p:txBody>
      </p:sp>
      <p:sp>
        <p:nvSpPr>
          <p:cNvPr id="13" name="TextBox 12">
            <a:extLst>
              <a:ext uri="{FF2B5EF4-FFF2-40B4-BE49-F238E27FC236}">
                <a16:creationId xmlns:a16="http://schemas.microsoft.com/office/drawing/2014/main" id="{B484FEDD-BB1F-564B-B796-1F1ACE6ACA87}"/>
              </a:ext>
            </a:extLst>
          </p:cNvPr>
          <p:cNvSpPr txBox="1"/>
          <p:nvPr/>
        </p:nvSpPr>
        <p:spPr>
          <a:xfrm>
            <a:off x="476247" y="512929"/>
            <a:ext cx="5496688" cy="400110"/>
          </a:xfrm>
          <a:prstGeom prst="rect">
            <a:avLst/>
          </a:prstGeom>
          <a:noFill/>
        </p:spPr>
        <p:txBody>
          <a:bodyPr wrap="square" rtlCol="0">
            <a:spAutoFit/>
          </a:bodyPr>
          <a:lstStyle/>
          <a:p>
            <a:r>
              <a:rPr lang="en-GB" sz="2000" b="1" dirty="0">
                <a:solidFill>
                  <a:schemeClr val="bg1"/>
                </a:solidFill>
              </a:rPr>
              <a:t>Carols and mulled wine* is back for 2024!</a:t>
            </a:r>
          </a:p>
        </p:txBody>
      </p:sp>
      <p:sp>
        <p:nvSpPr>
          <p:cNvPr id="17" name="TextBox 16">
            <a:extLst>
              <a:ext uri="{FF2B5EF4-FFF2-40B4-BE49-F238E27FC236}">
                <a16:creationId xmlns:a16="http://schemas.microsoft.com/office/drawing/2014/main" id="{D26B52E7-0BA0-BFF2-139A-41D98C3742B6}"/>
              </a:ext>
            </a:extLst>
          </p:cNvPr>
          <p:cNvSpPr txBox="1"/>
          <p:nvPr/>
        </p:nvSpPr>
        <p:spPr>
          <a:xfrm>
            <a:off x="7899" y="454202"/>
            <a:ext cx="7562850" cy="6370975"/>
          </a:xfrm>
          <a:prstGeom prst="rect">
            <a:avLst/>
          </a:prstGeom>
          <a:noFill/>
          <a:ln>
            <a:solidFill>
              <a:schemeClr val="bg1"/>
            </a:solidFill>
          </a:ln>
        </p:spPr>
        <p:txBody>
          <a:bodyPr wrap="square" rtlCol="0">
            <a:spAutoFit/>
          </a:bodyPr>
          <a:lstStyle/>
          <a:p>
            <a:pPr algn="ctr"/>
            <a:r>
              <a:rPr lang="en-GB" sz="2400" b="1" dirty="0"/>
              <a:t>What?</a:t>
            </a:r>
          </a:p>
          <a:p>
            <a:pPr marL="342900" indent="-342900" algn="ctr">
              <a:buFont typeface="Arial" panose="020B0604020202020204" pitchFamily="34" charset="0"/>
              <a:buChar char="•"/>
            </a:pPr>
            <a:r>
              <a:rPr lang="en-GB" sz="2400" dirty="0">
                <a:latin typeface="+mn-lt"/>
              </a:rPr>
              <a:t>Set out planning policies for the local area.</a:t>
            </a:r>
          </a:p>
          <a:p>
            <a:pPr marL="342900" indent="-342900" algn="ctr">
              <a:buFont typeface="Arial" panose="020B0604020202020204" pitchFamily="34" charset="0"/>
              <a:buChar char="•"/>
            </a:pPr>
            <a:r>
              <a:rPr lang="en-GB" sz="2400" dirty="0">
                <a:latin typeface="+mn-lt"/>
              </a:rPr>
              <a:t>Help guide development and growth.</a:t>
            </a:r>
          </a:p>
          <a:p>
            <a:pPr algn="ctr"/>
            <a:endParaRPr lang="en-GB" sz="2400" b="1" dirty="0"/>
          </a:p>
          <a:p>
            <a:pPr algn="ctr"/>
            <a:r>
              <a:rPr lang="en-GB" sz="2400" b="1" dirty="0"/>
              <a:t>Why?</a:t>
            </a:r>
          </a:p>
          <a:p>
            <a:pPr marL="342900" indent="-342900" algn="ctr">
              <a:buFont typeface="Arial" panose="020B0604020202020204" pitchFamily="34" charset="0"/>
              <a:buChar char="•"/>
            </a:pPr>
            <a:r>
              <a:rPr lang="en-GB" sz="2400" dirty="0">
                <a:latin typeface="+mn-lt"/>
              </a:rPr>
              <a:t>Identify objectives supported by the community.</a:t>
            </a:r>
          </a:p>
          <a:p>
            <a:pPr marL="342900" indent="-342900" algn="ctr">
              <a:buFont typeface="Arial" panose="020B0604020202020204" pitchFamily="34" charset="0"/>
              <a:buChar char="•"/>
            </a:pPr>
            <a:r>
              <a:rPr lang="en-GB" sz="2400" dirty="0">
                <a:latin typeface="+mn-lt"/>
              </a:rPr>
              <a:t>Policies specific to us – character, heritage and identity.</a:t>
            </a:r>
          </a:p>
          <a:p>
            <a:pPr marL="342900" indent="-342900" algn="ctr">
              <a:buFont typeface="Arial" panose="020B0604020202020204" pitchFamily="34" charset="0"/>
              <a:buChar char="•"/>
            </a:pPr>
            <a:r>
              <a:rPr lang="en-GB" sz="2400" dirty="0">
                <a:latin typeface="+mn-lt"/>
              </a:rPr>
              <a:t>Proposals to develop and enhance key areas.</a:t>
            </a:r>
          </a:p>
          <a:p>
            <a:pPr marL="342900" indent="-342900" algn="ctr">
              <a:buFont typeface="Arial" panose="020B0604020202020204" pitchFamily="34" charset="0"/>
              <a:buChar char="•"/>
            </a:pPr>
            <a:r>
              <a:rPr lang="en-GB" sz="2400" dirty="0">
                <a:latin typeface="+mn-lt"/>
              </a:rPr>
              <a:t>Ability to robustly object to inappropriate development.</a:t>
            </a:r>
          </a:p>
          <a:p>
            <a:pPr marL="342900" indent="-342900" algn="ctr">
              <a:buFont typeface="Arial" panose="020B0604020202020204" pitchFamily="34" charset="0"/>
              <a:buChar char="•"/>
            </a:pPr>
            <a:r>
              <a:rPr lang="en-GB" sz="2400" dirty="0">
                <a:latin typeface="+mn-lt"/>
              </a:rPr>
              <a:t>Bring forward housing that meets local need.</a:t>
            </a:r>
          </a:p>
          <a:p>
            <a:pPr marL="342900" indent="-342900" algn="ctr">
              <a:buFont typeface="Arial" panose="020B0604020202020204" pitchFamily="34" charset="0"/>
              <a:buChar char="•"/>
            </a:pPr>
            <a:r>
              <a:rPr lang="en-GB" sz="2400" dirty="0">
                <a:latin typeface="+mn-lt"/>
              </a:rPr>
              <a:t>Enhance green spaces.</a:t>
            </a:r>
          </a:p>
          <a:p>
            <a:pPr marL="342900" indent="-342900" algn="ctr">
              <a:buFont typeface="Arial" panose="020B0604020202020204" pitchFamily="34" charset="0"/>
              <a:buChar char="•"/>
            </a:pPr>
            <a:r>
              <a:rPr lang="en-GB" sz="2400" dirty="0">
                <a:latin typeface="+mn-lt"/>
              </a:rPr>
              <a:t>Used to help determine the outcome of planning applications.</a:t>
            </a:r>
          </a:p>
          <a:p>
            <a:pPr algn="ctr"/>
            <a:endParaRPr lang="en-GB" sz="2400" dirty="0"/>
          </a:p>
          <a:p>
            <a:pPr algn="ctr"/>
            <a:r>
              <a:rPr lang="en-GB" sz="2400" b="1" dirty="0"/>
              <a:t>When? </a:t>
            </a:r>
          </a:p>
          <a:p>
            <a:pPr algn="ctr"/>
            <a:r>
              <a:rPr lang="en-GB" sz="2400" dirty="0">
                <a:latin typeface="+mn-lt"/>
                <a:ea typeface="Calibri" panose="020F0502020204030204" pitchFamily="34" charset="0"/>
                <a:cs typeface="Aptos" panose="020B0004020202020204" pitchFamily="34" charset="0"/>
              </a:rPr>
              <a:t>The Steering G</a:t>
            </a:r>
            <a:r>
              <a:rPr lang="en-GB" sz="2400" kern="0" dirty="0">
                <a:effectLst/>
                <a:latin typeface="+mn-lt"/>
                <a:ea typeface="Calibri" panose="020F0502020204030204" pitchFamily="34" charset="0"/>
                <a:cs typeface="Aptos" panose="020B0004020202020204" pitchFamily="34" charset="0"/>
              </a:rPr>
              <a:t>roup will meet at pre-arranged times </a:t>
            </a:r>
            <a:r>
              <a:rPr lang="en-GB" sz="2400" dirty="0">
                <a:solidFill>
                  <a:schemeClr val="tx1"/>
                </a:solidFill>
                <a:latin typeface="+mn-lt"/>
                <a:ea typeface="Calibri" panose="020F0502020204030204" pitchFamily="34" charset="0"/>
                <a:cs typeface="Aptos" panose="020B0004020202020204" pitchFamily="34" charset="0"/>
              </a:rPr>
              <a:t>to drive the project forwards.</a:t>
            </a:r>
            <a:endParaRPr lang="en-GB" sz="2400" b="1" dirty="0">
              <a:solidFill>
                <a:schemeClr val="tx1"/>
              </a:solidFill>
              <a:latin typeface="+mn-lt"/>
            </a:endParaRPr>
          </a:p>
        </p:txBody>
      </p:sp>
      <p:pic>
        <p:nvPicPr>
          <p:cNvPr id="2" name="Picture 1">
            <a:extLst>
              <a:ext uri="{FF2B5EF4-FFF2-40B4-BE49-F238E27FC236}">
                <a16:creationId xmlns:a16="http://schemas.microsoft.com/office/drawing/2014/main" id="{3C9C7136-C44F-CE78-F49F-F90C46F64D12}"/>
              </a:ext>
            </a:extLst>
          </p:cNvPr>
          <p:cNvPicPr>
            <a:picLocks noChangeAspect="1"/>
          </p:cNvPicPr>
          <p:nvPr/>
        </p:nvPicPr>
        <p:blipFill>
          <a:blip r:embed="rId6"/>
          <a:stretch>
            <a:fillRect/>
          </a:stretch>
        </p:blipFill>
        <p:spPr>
          <a:xfrm>
            <a:off x="8096250" y="431037"/>
            <a:ext cx="3200400" cy="543370"/>
          </a:xfrm>
          <a:prstGeom prst="rect">
            <a:avLst/>
          </a:prstGeom>
        </p:spPr>
      </p:pic>
      <p:pic>
        <p:nvPicPr>
          <p:cNvPr id="3" name="Picture 2">
            <a:extLst>
              <a:ext uri="{FF2B5EF4-FFF2-40B4-BE49-F238E27FC236}">
                <a16:creationId xmlns:a16="http://schemas.microsoft.com/office/drawing/2014/main" id="{3DC25880-CA7D-C2ED-6607-E9A6D95A66A8}"/>
              </a:ext>
            </a:extLst>
          </p:cNvPr>
          <p:cNvPicPr>
            <a:picLocks noChangeAspect="1"/>
          </p:cNvPicPr>
          <p:nvPr/>
        </p:nvPicPr>
        <p:blipFill>
          <a:blip r:embed="rId7"/>
          <a:srcRect l="20519" t="3384" b="12078"/>
          <a:stretch/>
        </p:blipFill>
        <p:spPr>
          <a:xfrm>
            <a:off x="8058150" y="9333950"/>
            <a:ext cx="7059824" cy="809196"/>
          </a:xfrm>
          <a:prstGeom prst="rect">
            <a:avLst/>
          </a:prstGeom>
        </p:spPr>
      </p:pic>
      <p:sp>
        <p:nvSpPr>
          <p:cNvPr id="8" name="TextBox 7">
            <a:extLst>
              <a:ext uri="{FF2B5EF4-FFF2-40B4-BE49-F238E27FC236}">
                <a16:creationId xmlns:a16="http://schemas.microsoft.com/office/drawing/2014/main" id="{2C12BAC2-3F39-D5DE-D403-CAA9C6C4C031}"/>
              </a:ext>
            </a:extLst>
          </p:cNvPr>
          <p:cNvSpPr txBox="1"/>
          <p:nvPr/>
        </p:nvSpPr>
        <p:spPr>
          <a:xfrm>
            <a:off x="8043746" y="2637186"/>
            <a:ext cx="6934200" cy="6955750"/>
          </a:xfrm>
          <a:prstGeom prst="rect">
            <a:avLst/>
          </a:prstGeom>
          <a:noFill/>
        </p:spPr>
        <p:txBody>
          <a:bodyPr wrap="square" rtlCol="0">
            <a:spAutoFit/>
          </a:bodyPr>
          <a:lstStyle/>
          <a:p>
            <a:pPr algn="ctr"/>
            <a:r>
              <a:rPr lang="en-GB" sz="2400" dirty="0">
                <a:latin typeface="+mn-lt"/>
              </a:rPr>
              <a:t>Farningham Parish Council is currently working with Eynsford Parish Council to develop a Neighbourhood Plan which includes a community-led vision of how residents would like to see the villages and surrounding area evolve into the future. A joint Neighbourhood Plan will allow both villages to reflect their similarities in terms of village character and connections to the River Darent.</a:t>
            </a:r>
          </a:p>
          <a:p>
            <a:pPr algn="ctr"/>
            <a:endParaRPr lang="en-GB" sz="2400" dirty="0">
              <a:latin typeface="+mn-lt"/>
            </a:endParaRPr>
          </a:p>
          <a:p>
            <a:pPr algn="ctr"/>
            <a:r>
              <a:rPr lang="en-GB" sz="2400" dirty="0">
                <a:latin typeface="+mn-lt"/>
              </a:rPr>
              <a:t>A Neighbourhood Plan is a positive planning document with policies and guidance set out in our area for the next 15 to 20 years, which will respond to the aspirations and ambitions of residents. The Plan will have equal weight to the emerging Local Plan for Sevenoaks District on issues such as housing, the built and natural environment, community facilities, and our local economy. </a:t>
            </a:r>
          </a:p>
          <a:p>
            <a:pPr algn="ctr"/>
            <a:endParaRPr lang="en-GB" sz="2000" dirty="0"/>
          </a:p>
          <a:p>
            <a:endParaRPr lang="en-GB" dirty="0"/>
          </a:p>
        </p:txBody>
      </p:sp>
      <p:sp>
        <p:nvSpPr>
          <p:cNvPr id="11" name="TextBox 10">
            <a:extLst>
              <a:ext uri="{FF2B5EF4-FFF2-40B4-BE49-F238E27FC236}">
                <a16:creationId xmlns:a16="http://schemas.microsoft.com/office/drawing/2014/main" id="{C5092571-C6D3-969F-939E-D9583AB7C451}"/>
              </a:ext>
            </a:extLst>
          </p:cNvPr>
          <p:cNvSpPr txBox="1"/>
          <p:nvPr/>
        </p:nvSpPr>
        <p:spPr>
          <a:xfrm>
            <a:off x="147755" y="7154834"/>
            <a:ext cx="7260748" cy="1569660"/>
          </a:xfrm>
          <a:prstGeom prst="rect">
            <a:avLst/>
          </a:prstGeom>
          <a:solidFill>
            <a:schemeClr val="accent3">
              <a:lumMod val="40000"/>
              <a:lumOff val="60000"/>
            </a:schemeClr>
          </a:solidFill>
          <a:ln>
            <a:solidFill>
              <a:schemeClr val="tx1"/>
            </a:solidFill>
          </a:ln>
        </p:spPr>
        <p:txBody>
          <a:bodyPr wrap="square" rtlCol="0">
            <a:spAutoFit/>
          </a:bodyPr>
          <a:lstStyle/>
          <a:p>
            <a:pPr algn="ctr"/>
            <a:r>
              <a:rPr lang="en-GB" sz="2400" dirty="0">
                <a:latin typeface="+mn-lt"/>
              </a:rPr>
              <a:t>We would like to hear from any residents that would like to get involved as either a member of the proposed Steering Group or to help develop plans and engage with your neighbours.</a:t>
            </a:r>
          </a:p>
        </p:txBody>
      </p:sp>
    </p:spTree>
    <p:extLst>
      <p:ext uri="{BB962C8B-B14F-4D97-AF65-F5344CB8AC3E}">
        <p14:creationId xmlns:p14="http://schemas.microsoft.com/office/powerpoint/2010/main" val="1884016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239</TotalTime>
  <Words>318</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Daryl Burns2 (payroll)</dc:creator>
  <cp:lastModifiedBy>Farningham Parish Council</cp:lastModifiedBy>
  <cp:revision>165</cp:revision>
  <cp:lastPrinted>2025-03-21T11:33:43Z</cp:lastPrinted>
  <dcterms:created xsi:type="dcterms:W3CDTF">2024-05-17T09:30:27Z</dcterms:created>
  <dcterms:modified xsi:type="dcterms:W3CDTF">2026-04-22T13:14:57Z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2023-11-21T00:00:00Z</vt:filetime>
  </property>
  <property fmtid="{D5CDD505-2E9C-101B-9397-08002B2CF9AE}" pid="3" name="Creator">
    <vt:lpwstr>Microsoft® Publisher LTSC</vt:lpwstr>
  </property>
  <property fmtid="{D5CDD505-2E9C-101B-9397-08002B2CF9AE}" pid="4" name="LastSaved">
    <vt:filetime>2024-05-17T00:00:00Z</vt:filetime>
  </property>
  <property fmtid="{D5CDD505-2E9C-101B-9397-08002B2CF9AE}" pid="5" name="Producer">
    <vt:lpwstr>Microsoft® Publisher LTSC</vt:lpwstr>
  </property>
</Properties>
</file>